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3EDF-930C-4E7C-A8B1-67F2DA3FF72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B10-E747-48CA-BA07-0B0F1241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45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3EDF-930C-4E7C-A8B1-67F2DA3FF72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B10-E747-48CA-BA07-0B0F1241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1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3EDF-930C-4E7C-A8B1-67F2DA3FF72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B10-E747-48CA-BA07-0B0F1241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6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3EDF-930C-4E7C-A8B1-67F2DA3FF72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B10-E747-48CA-BA07-0B0F1241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0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3EDF-930C-4E7C-A8B1-67F2DA3FF72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B10-E747-48CA-BA07-0B0F1241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94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3EDF-930C-4E7C-A8B1-67F2DA3FF72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B10-E747-48CA-BA07-0B0F1241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1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3EDF-930C-4E7C-A8B1-67F2DA3FF72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B10-E747-48CA-BA07-0B0F1241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7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3EDF-930C-4E7C-A8B1-67F2DA3FF72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B10-E747-48CA-BA07-0B0F1241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67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3EDF-930C-4E7C-A8B1-67F2DA3FF72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B10-E747-48CA-BA07-0B0F1241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4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3EDF-930C-4E7C-A8B1-67F2DA3FF72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B10-E747-48CA-BA07-0B0F1241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4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3EDF-930C-4E7C-A8B1-67F2DA3FF72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BB10-E747-48CA-BA07-0B0F1241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7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F3EDF-930C-4E7C-A8B1-67F2DA3FF72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CBB10-E747-48CA-BA07-0B0F1241A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0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580" y="1219203"/>
            <a:ext cx="11193780" cy="1470025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Highway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Planning &amp;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Design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 - 9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2971800"/>
            <a:ext cx="832104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Designed and presented </a:t>
            </a:r>
          </a:p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By</a:t>
            </a:r>
          </a:p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Asst. Prof.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Dr.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Raquim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Nihad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Zehawi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5378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1" y="152400"/>
            <a:ext cx="4302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WIDENING ON CURVES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838201"/>
            <a:ext cx="1143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travelled way on horizontal curves is sometimes widened to make operating conditions on the curve similar to those on tangents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1" y="1828801"/>
            <a:ext cx="622888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Widening is needed for the following reasons :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514601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The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vehicle occupies a greater width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the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rear wheel don’t track the front wheel.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4724400"/>
            <a:ext cx="4846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rear wheels follow a shorter radius turning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69197"/>
            <a:ext cx="5861713" cy="5059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04800" y="3817204"/>
            <a:ext cx="670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2-The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driver experience difficulties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steering 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around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curve.</a:t>
            </a:r>
          </a:p>
        </p:txBody>
      </p:sp>
    </p:spTree>
    <p:extLst>
      <p:ext uri="{BB962C8B-B14F-4D97-AF65-F5344CB8AC3E}">
        <p14:creationId xmlns:p14="http://schemas.microsoft.com/office/powerpoint/2010/main" val="82047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44063" y="234136"/>
            <a:ext cx="4500563" cy="3750016"/>
            <a:chOff x="2799" y="3271"/>
            <a:chExt cx="6585" cy="4829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799" y="3271"/>
              <a:ext cx="6585" cy="4829"/>
              <a:chOff x="2799" y="3271"/>
              <a:chExt cx="6585" cy="4829"/>
            </a:xfrm>
          </p:grpSpPr>
          <p:cxnSp>
            <p:nvCxnSpPr>
              <p:cNvPr id="2052" name="AutoShape 4"/>
              <p:cNvCxnSpPr>
                <a:cxnSpLocks noChangeShapeType="1"/>
              </p:cNvCxnSpPr>
              <p:nvPr/>
            </p:nvCxnSpPr>
            <p:spPr bwMode="auto">
              <a:xfrm flipV="1">
                <a:off x="4325" y="5537"/>
                <a:ext cx="0" cy="17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7" name="Group 5"/>
              <p:cNvGrpSpPr>
                <a:grpSpLocks/>
              </p:cNvGrpSpPr>
              <p:nvPr/>
            </p:nvGrpSpPr>
            <p:grpSpPr bwMode="auto">
              <a:xfrm>
                <a:off x="2799" y="3271"/>
                <a:ext cx="6585" cy="4829"/>
                <a:chOff x="2453" y="3303"/>
                <a:chExt cx="6585" cy="4829"/>
              </a:xfrm>
            </p:grpSpPr>
            <p:grpSp>
              <p:nvGrpSpPr>
                <p:cNvPr id="8" name="Group 6"/>
                <p:cNvGrpSpPr>
                  <a:grpSpLocks/>
                </p:cNvGrpSpPr>
                <p:nvPr/>
              </p:nvGrpSpPr>
              <p:grpSpPr bwMode="auto">
                <a:xfrm>
                  <a:off x="3297" y="3303"/>
                  <a:ext cx="4263" cy="4445"/>
                  <a:chOff x="3523" y="3646"/>
                  <a:chExt cx="4887" cy="4443"/>
                </a:xfrm>
              </p:grpSpPr>
              <p:sp>
                <p:nvSpPr>
                  <p:cNvPr id="24" name="Arc 7"/>
                  <p:cNvSpPr>
                    <a:spLocks/>
                  </p:cNvSpPr>
                  <p:nvPr/>
                </p:nvSpPr>
                <p:spPr bwMode="auto">
                  <a:xfrm flipH="1">
                    <a:off x="3523" y="3646"/>
                    <a:ext cx="4887" cy="4443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" name="Arc 8"/>
                  <p:cNvSpPr>
                    <a:spLocks/>
                  </p:cNvSpPr>
                  <p:nvPr/>
                </p:nvSpPr>
                <p:spPr bwMode="auto">
                  <a:xfrm flipH="1">
                    <a:off x="4182" y="4259"/>
                    <a:ext cx="4228" cy="383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" name="Arc 9"/>
                  <p:cNvSpPr>
                    <a:spLocks/>
                  </p:cNvSpPr>
                  <p:nvPr/>
                </p:nvSpPr>
                <p:spPr bwMode="auto">
                  <a:xfrm flipH="1">
                    <a:off x="4994" y="4979"/>
                    <a:ext cx="3416" cy="311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" name="Arc 10"/>
                  <p:cNvSpPr>
                    <a:spLocks/>
                  </p:cNvSpPr>
                  <p:nvPr/>
                </p:nvSpPr>
                <p:spPr bwMode="auto">
                  <a:xfrm flipH="1">
                    <a:off x="5760" y="5699"/>
                    <a:ext cx="2650" cy="239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9" name="AutoShape 11"/>
                <p:cNvSpPr>
                  <a:spLocks noChangeArrowheads="1"/>
                </p:cNvSpPr>
                <p:nvPr/>
              </p:nvSpPr>
              <p:spPr bwMode="auto">
                <a:xfrm rot="40072119">
                  <a:off x="5127" y="5721"/>
                  <a:ext cx="271" cy="129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7F7F7F"/>
                </a:solidFill>
                <a:ln w="63500" cmpd="thickThin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68686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2060" name="AutoShape 12"/>
                <p:cNvCxnSpPr>
                  <a:cxnSpLocks noChangeShapeType="1"/>
                </p:cNvCxnSpPr>
                <p:nvPr/>
              </p:nvCxnSpPr>
              <p:spPr bwMode="auto">
                <a:xfrm>
                  <a:off x="3957" y="7247"/>
                  <a:ext cx="5067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0" name="AutoShape 13"/>
                <p:cNvSpPr>
                  <a:spLocks noChangeArrowheads="1"/>
                </p:cNvSpPr>
                <p:nvPr/>
              </p:nvSpPr>
              <p:spPr bwMode="auto">
                <a:xfrm rot="16200000">
                  <a:off x="5177" y="7180"/>
                  <a:ext cx="271" cy="129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7F7F7F"/>
                </a:solidFill>
                <a:ln w="63500" cmpd="thickThin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68686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2062" name="AutoShape 14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3872" y="5537"/>
                  <a:ext cx="5152" cy="171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1" name="Arc 15"/>
                <p:cNvSpPr>
                  <a:spLocks/>
                </p:cNvSpPr>
                <p:nvPr/>
              </p:nvSpPr>
              <p:spPr bwMode="auto">
                <a:xfrm rot="-46727915">
                  <a:off x="5506" y="4630"/>
                  <a:ext cx="924" cy="14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13854"/>
                    <a:gd name="T1" fmla="*/ 0 h 21600"/>
                    <a:gd name="T2" fmla="*/ 13854 w 13854"/>
                    <a:gd name="T3" fmla="*/ 5028 h 21600"/>
                    <a:gd name="T4" fmla="*/ 0 w 1385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3854" h="21600" fill="none" extrusionOk="0">
                      <a:moveTo>
                        <a:pt x="-1" y="0"/>
                      </a:moveTo>
                      <a:cubicBezTo>
                        <a:pt x="5064" y="0"/>
                        <a:pt x="9968" y="1779"/>
                        <a:pt x="13853" y="5028"/>
                      </a:cubicBezTo>
                    </a:path>
                    <a:path w="13854" h="21600" stroke="0" extrusionOk="0">
                      <a:moveTo>
                        <a:pt x="-1" y="0"/>
                      </a:moveTo>
                      <a:cubicBezTo>
                        <a:pt x="5064" y="0"/>
                        <a:pt x="9968" y="1779"/>
                        <a:pt x="13853" y="5028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2064" name="AutoShape 16"/>
                <p:cNvCxnSpPr>
                  <a:cxnSpLocks noChangeShapeType="1"/>
                </p:cNvCxnSpPr>
                <p:nvPr/>
              </p:nvCxnSpPr>
              <p:spPr bwMode="auto">
                <a:xfrm flipH="1">
                  <a:off x="2690" y="7247"/>
                  <a:ext cx="1219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65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2690" y="5537"/>
                  <a:ext cx="0" cy="171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2" name="AutoShape 18"/>
                <p:cNvSpPr>
                  <a:spLocks noChangeArrowheads="1"/>
                </p:cNvSpPr>
                <p:nvPr/>
              </p:nvSpPr>
              <p:spPr bwMode="auto">
                <a:xfrm rot="16200000">
                  <a:off x="3757" y="7180"/>
                  <a:ext cx="271" cy="129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7F7F7F"/>
                </a:solidFill>
                <a:ln w="63500" cmpd="thickThin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68686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2067" name="AutoShape 19"/>
                <p:cNvCxnSpPr>
                  <a:cxnSpLocks noChangeShapeType="1"/>
                </p:cNvCxnSpPr>
                <p:nvPr/>
              </p:nvCxnSpPr>
              <p:spPr bwMode="auto">
                <a:xfrm flipH="1">
                  <a:off x="2690" y="5537"/>
                  <a:ext cx="1219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3" name="AutoShape 20"/>
                <p:cNvSpPr>
                  <a:spLocks noChangeArrowheads="1"/>
                </p:cNvSpPr>
                <p:nvPr/>
              </p:nvSpPr>
              <p:spPr bwMode="auto">
                <a:xfrm rot="39814336">
                  <a:off x="3750" y="5463"/>
                  <a:ext cx="271" cy="129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7F7F7F"/>
                </a:solidFill>
                <a:ln w="63500" cmpd="thickThin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68686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2069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9038" y="7247"/>
                  <a:ext cx="0" cy="8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70" name="AutoShape 22"/>
                <p:cNvCxnSpPr>
                  <a:cxnSpLocks noChangeShapeType="1"/>
                </p:cNvCxnSpPr>
                <p:nvPr/>
              </p:nvCxnSpPr>
              <p:spPr bwMode="auto">
                <a:xfrm flipH="1">
                  <a:off x="3923" y="8132"/>
                  <a:ext cx="511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71" name="AutoShape 23"/>
                <p:cNvCxnSpPr>
                  <a:cxnSpLocks noChangeShapeType="1"/>
                </p:cNvCxnSpPr>
                <p:nvPr/>
              </p:nvCxnSpPr>
              <p:spPr bwMode="auto">
                <a:xfrm>
                  <a:off x="3308" y="7748"/>
                  <a:ext cx="0" cy="384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72" name="AutoShape 24"/>
                <p:cNvCxnSpPr>
                  <a:cxnSpLocks noChangeShapeType="1"/>
                </p:cNvCxnSpPr>
                <p:nvPr/>
              </p:nvCxnSpPr>
              <p:spPr bwMode="auto">
                <a:xfrm flipH="1">
                  <a:off x="3308" y="8132"/>
                  <a:ext cx="61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4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453" y="6218"/>
                  <a:ext cx="105" cy="225"/>
                </a:xfrm>
                <a:prstGeom prst="rect">
                  <a:avLst/>
                </a:prstGeom>
                <a:extLs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 rtl="0">
                    <a:buNone/>
                  </a:pPr>
                  <a:r>
                    <a:rPr lang="en-US" sz="900" kern="10">
                      <a:ln w="9525">
                        <a:solidFill>
                          <a:srgbClr val="3F3151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latin typeface="Times New Roman"/>
                      <a:cs typeface="Times New Roman"/>
                    </a:rPr>
                    <a:t>L</a:t>
                  </a:r>
                  <a:endParaRPr lang="en-US" sz="900" kern="10">
                    <a:ln w="9525">
                      <a:solidFill>
                        <a:srgbClr val="3F3151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endParaRPr>
                </a:p>
              </p:txBody>
            </p:sp>
            <p:grpSp>
              <p:nvGrpSpPr>
                <p:cNvPr id="15" name="Group 26"/>
                <p:cNvGrpSpPr>
                  <a:grpSpLocks/>
                </p:cNvGrpSpPr>
                <p:nvPr/>
              </p:nvGrpSpPr>
              <p:grpSpPr bwMode="auto">
                <a:xfrm>
                  <a:off x="5663" y="7831"/>
                  <a:ext cx="316" cy="269"/>
                  <a:chOff x="5393" y="7564"/>
                  <a:chExt cx="572" cy="427"/>
                </a:xfrm>
              </p:grpSpPr>
              <p:sp>
                <p:nvSpPr>
                  <p:cNvPr id="22" name="WordArt 27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5393" y="7564"/>
                    <a:ext cx="440" cy="415"/>
                  </a:xfrm>
                  <a:prstGeom prst="rect">
                    <a:avLst/>
                  </a:prstGeom>
                  <a:extLs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 rtl="0">
                      <a:buNone/>
                    </a:pPr>
                    <a:r>
                      <a:rPr lang="en-US" sz="1000" kern="10">
                        <a:ln w="9525">
                          <a:solidFill>
                            <a:srgbClr val="3F3151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R</a:t>
                    </a:r>
                    <a:endParaRPr lang="en-US" sz="1000" kern="10">
                      <a:ln w="9525">
                        <a:solidFill>
                          <a:srgbClr val="3F3151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23" name="WordArt 28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5875" y="7781"/>
                    <a:ext cx="90" cy="210"/>
                  </a:xfrm>
                  <a:prstGeom prst="rect">
                    <a:avLst/>
                  </a:prstGeom>
                  <a:extLs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 rtl="0">
                      <a:buNone/>
                    </a:pPr>
                    <a:r>
                      <a:rPr lang="en-US" sz="800" kern="10">
                        <a:ln w="9525">
                          <a:solidFill>
                            <a:srgbClr val="3F3151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</a:t>
                    </a:r>
                    <a:endParaRPr lang="en-US" sz="800" kern="10">
                      <a:ln w="9525">
                        <a:solidFill>
                          <a:srgbClr val="3F3151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6" name="Group 29"/>
                <p:cNvGrpSpPr>
                  <a:grpSpLocks/>
                </p:cNvGrpSpPr>
                <p:nvPr/>
              </p:nvGrpSpPr>
              <p:grpSpPr bwMode="auto">
                <a:xfrm rot="1163182">
                  <a:off x="6331" y="6078"/>
                  <a:ext cx="316" cy="269"/>
                  <a:chOff x="5393" y="7564"/>
                  <a:chExt cx="572" cy="427"/>
                </a:xfrm>
              </p:grpSpPr>
              <p:sp>
                <p:nvSpPr>
                  <p:cNvPr id="20" name="WordArt 30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5393" y="7564"/>
                    <a:ext cx="440" cy="415"/>
                  </a:xfrm>
                  <a:prstGeom prst="rect">
                    <a:avLst/>
                  </a:prstGeom>
                  <a:extLs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 rtl="0">
                      <a:buNone/>
                    </a:pPr>
                    <a:r>
                      <a:rPr lang="en-US" sz="1000" kern="10">
                        <a:ln w="9525">
                          <a:solidFill>
                            <a:srgbClr val="3F3151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R</a:t>
                    </a:r>
                    <a:endParaRPr lang="en-US" sz="1000" kern="10">
                      <a:ln w="9525">
                        <a:solidFill>
                          <a:srgbClr val="3F3151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21" name="WordArt 31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5875" y="7781"/>
                    <a:ext cx="90" cy="210"/>
                  </a:xfrm>
                  <a:prstGeom prst="rect">
                    <a:avLst/>
                  </a:prstGeom>
                  <a:extLs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 rtl="0">
                      <a:buNone/>
                    </a:pPr>
                    <a:r>
                      <a:rPr lang="en-US" sz="800" kern="10">
                        <a:ln w="9525">
                          <a:solidFill>
                            <a:srgbClr val="3F3151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2</a:t>
                    </a:r>
                    <a:endParaRPr lang="en-US" sz="800" kern="10">
                      <a:ln w="9525">
                        <a:solidFill>
                          <a:srgbClr val="3F3151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  <p:grpSp>
              <p:nvGrpSpPr>
                <p:cNvPr id="17" name="Group 32"/>
                <p:cNvGrpSpPr>
                  <a:grpSpLocks/>
                </p:cNvGrpSpPr>
                <p:nvPr/>
              </p:nvGrpSpPr>
              <p:grpSpPr bwMode="auto">
                <a:xfrm>
                  <a:off x="3421" y="7860"/>
                  <a:ext cx="316" cy="240"/>
                  <a:chOff x="5393" y="7564"/>
                  <a:chExt cx="572" cy="427"/>
                </a:xfrm>
              </p:grpSpPr>
              <p:sp>
                <p:nvSpPr>
                  <p:cNvPr id="18" name="WordArt 33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5393" y="7564"/>
                    <a:ext cx="440" cy="415"/>
                  </a:xfrm>
                  <a:prstGeom prst="rect">
                    <a:avLst/>
                  </a:prstGeom>
                  <a:extLs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 rtl="0">
                      <a:buNone/>
                    </a:pPr>
                    <a:r>
                      <a:rPr lang="en-US" sz="1000" kern="10">
                        <a:ln w="9525">
                          <a:solidFill>
                            <a:srgbClr val="3F3151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w</a:t>
                    </a:r>
                    <a:endParaRPr lang="en-US" sz="1000" kern="10">
                      <a:ln w="9525">
                        <a:solidFill>
                          <a:srgbClr val="3F3151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  <p:sp>
                <p:nvSpPr>
                  <p:cNvPr id="19" name="WordArt 34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5875" y="7781"/>
                    <a:ext cx="90" cy="210"/>
                  </a:xfrm>
                  <a:prstGeom prst="rect">
                    <a:avLst/>
                  </a:prstGeom>
                  <a:extLs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 rtl="0">
                      <a:buNone/>
                    </a:pPr>
                    <a:r>
                      <a:rPr lang="en-US" sz="800" kern="10">
                        <a:ln w="9525">
                          <a:solidFill>
                            <a:srgbClr val="3F3151"/>
                          </a:solidFill>
                          <a:round/>
                          <a:headEnd/>
                          <a:tailEnd/>
                        </a:ln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e</a:t>
                    </a:r>
                    <a:endParaRPr lang="en-US" sz="800" kern="10">
                      <a:ln w="9525">
                        <a:solidFill>
                          <a:srgbClr val="3F3151"/>
                        </a:solidFill>
                        <a:round/>
                        <a:headEnd/>
                        <a:tailEnd/>
                      </a:ln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</p:txBody>
              </p:sp>
            </p:grpSp>
          </p:grpSp>
        </p:grpSp>
        <p:sp>
          <p:nvSpPr>
            <p:cNvPr id="6" name="Rectangle 35"/>
            <p:cNvSpPr>
              <a:spLocks noChangeArrowheads="1"/>
            </p:cNvSpPr>
            <p:nvPr/>
          </p:nvSpPr>
          <p:spPr bwMode="auto">
            <a:xfrm>
              <a:off x="4126" y="7402"/>
              <a:ext cx="143" cy="3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84" name="AutoShape 36"/>
            <p:cNvCxnSpPr>
              <a:cxnSpLocks noChangeShapeType="1"/>
            </p:cNvCxnSpPr>
            <p:nvPr/>
          </p:nvCxnSpPr>
          <p:spPr bwMode="auto">
            <a:xfrm>
              <a:off x="4269" y="7402"/>
              <a:ext cx="1" cy="69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9" name="Rectangle 38"/>
          <p:cNvSpPr/>
          <p:nvPr/>
        </p:nvSpPr>
        <p:spPr>
          <a:xfrm>
            <a:off x="307075" y="152400"/>
            <a:ext cx="4055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1.Mechanical </a:t>
            </a:r>
            <a:r>
              <a:rPr lang="en-US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widening (</a:t>
            </a:r>
            <a:r>
              <a:rPr lang="en-US" sz="2400" b="1" i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Wm</a:t>
            </a:r>
            <a:r>
              <a:rPr lang="en-US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66801" y="1066800"/>
            <a:ext cx="14632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/>
              <a:t>We </a:t>
            </a:r>
            <a:r>
              <a:rPr lang="en-US" sz="2000" i="1" dirty="0"/>
              <a:t>= R</a:t>
            </a:r>
            <a:r>
              <a:rPr lang="en-US" sz="2000" i="1" baseline="-25000" dirty="0"/>
              <a:t>2</a:t>
            </a:r>
            <a:r>
              <a:rPr lang="en-US" sz="2000" i="1" dirty="0"/>
              <a:t> – R</a:t>
            </a:r>
            <a:r>
              <a:rPr lang="en-US" sz="2000" i="1" baseline="-25000" dirty="0"/>
              <a:t>1</a:t>
            </a:r>
            <a:endParaRPr lang="en-US" sz="2000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1066800" y="1546634"/>
                <a:ext cx="2454262" cy="7186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/>
                  <a:t>We = </a:t>
                </a:r>
                <a:r>
                  <a:rPr lang="en-US" sz="2000" i="1" dirty="0"/>
                  <a:t>R</a:t>
                </a:r>
                <a:r>
                  <a:rPr lang="en-US" sz="2000" i="1" baseline="-25000" dirty="0"/>
                  <a:t>2 </a:t>
                </a:r>
                <a:r>
                  <a:rPr lang="en-US" sz="2000" i="1" dirty="0"/>
                  <a:t>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𝐿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2000" i="1" dirty="0"/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546634"/>
                <a:ext cx="2454262" cy="718658"/>
              </a:xfrm>
              <a:prstGeom prst="rect">
                <a:avLst/>
              </a:prstGeom>
              <a:blipFill rotWithShape="0">
                <a:blip r:embed="rId2"/>
                <a:stretch>
                  <a:fillRect l="-2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1066801" y="2461581"/>
                <a:ext cx="2465483" cy="7186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/>
                  <a:t>R</a:t>
                </a:r>
                <a:r>
                  <a:rPr lang="en-US" sz="2000" i="1" baseline="-25000" dirty="0"/>
                  <a:t>2</a:t>
                </a:r>
                <a:r>
                  <a:rPr lang="en-US" sz="2000" i="1" dirty="0"/>
                  <a:t> – </a:t>
                </a:r>
                <a:r>
                  <a:rPr lang="en-US" sz="2000" i="1" dirty="0"/>
                  <a:t>We </a:t>
                </a:r>
                <a:r>
                  <a:rPr lang="en-US" sz="2000" i="1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𝐿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2000" i="1" dirty="0"/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1" y="2461581"/>
                <a:ext cx="2465483" cy="718658"/>
              </a:xfrm>
              <a:prstGeom prst="rect">
                <a:avLst/>
              </a:prstGeom>
              <a:blipFill rotWithShape="0">
                <a:blip r:embed="rId3"/>
                <a:stretch>
                  <a:fillRect l="-2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/>
              <p:cNvSpPr/>
              <p:nvPr/>
            </p:nvSpPr>
            <p:spPr>
              <a:xfrm>
                <a:off x="4648200" y="2627941"/>
                <a:ext cx="2445926" cy="4186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/>
                  <a:t>(R</a:t>
                </a:r>
                <a:r>
                  <a:rPr lang="en-US" sz="2000" i="1" baseline="-25000" dirty="0"/>
                  <a:t>2</a:t>
                </a:r>
                <a:r>
                  <a:rPr lang="en-US" sz="2000" i="1" dirty="0"/>
                  <a:t> – We)</a:t>
                </a:r>
                <a:r>
                  <a:rPr lang="en-US" sz="2000" i="1" baseline="30000" dirty="0"/>
                  <a:t>2</a:t>
                </a:r>
                <a:r>
                  <a:rPr lang="en-US" sz="2000" i="1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𝐿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000" i="1" dirty="0"/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27941"/>
                <a:ext cx="2445926" cy="418641"/>
              </a:xfrm>
              <a:prstGeom prst="rect">
                <a:avLst/>
              </a:prstGeom>
              <a:blipFill rotWithShape="0">
                <a:blip r:embed="rId4"/>
                <a:stretch>
                  <a:fillRect l="-2743" t="-2899" b="-24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ight Arrow 43"/>
          <p:cNvSpPr/>
          <p:nvPr/>
        </p:nvSpPr>
        <p:spPr>
          <a:xfrm>
            <a:off x="3810000" y="2744927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48" name="Rectangle 2047"/>
              <p:cNvSpPr/>
              <p:nvPr/>
            </p:nvSpPr>
            <p:spPr>
              <a:xfrm>
                <a:off x="916792" y="3394233"/>
                <a:ext cx="3967688" cy="4186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e>
                        <m:sup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− </m:t>
                      </m:r>
                      <m:r>
                        <a:rPr lang="en-US" sz="2000" i="1">
                          <a:latin typeface="Cambria Math"/>
                        </a:rPr>
                        <m:t>2</m:t>
                      </m:r>
                      <m:r>
                        <a:rPr lang="en-US" sz="20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𝑒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𝐿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i="1" dirty="0"/>
              </a:p>
            </p:txBody>
          </p:sp>
        </mc:Choice>
        <mc:Fallback>
          <p:sp>
            <p:nvSpPr>
              <p:cNvPr id="2048" name="Rectangle 20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792" y="3394233"/>
                <a:ext cx="3967688" cy="418641"/>
              </a:xfrm>
              <a:prstGeom prst="rect">
                <a:avLst/>
              </a:prstGeom>
              <a:blipFill rotWithShape="0">
                <a:blip r:embed="rId5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49" name="Rectangle 2048"/>
          <p:cNvSpPr/>
          <p:nvPr/>
        </p:nvSpPr>
        <p:spPr>
          <a:xfrm>
            <a:off x="307074" y="4011909"/>
            <a:ext cx="85321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the value of (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We)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small as compare to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i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sz="2000" b="1" i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may be neglected:-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50" name="Rectangle 2049"/>
              <p:cNvSpPr/>
              <p:nvPr/>
            </p:nvSpPr>
            <p:spPr>
              <a:xfrm>
                <a:off x="837192" y="4829145"/>
                <a:ext cx="165789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2</m:t>
                      </m:r>
                      <m:r>
                        <a:rPr lang="en-US" sz="20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𝑒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𝐿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i="1" dirty="0"/>
              </a:p>
            </p:txBody>
          </p:sp>
        </mc:Choice>
        <mc:Fallback>
          <p:sp>
            <p:nvSpPr>
              <p:cNvPr id="2050" name="Rectangle 20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192" y="4829145"/>
                <a:ext cx="1657890" cy="4001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ight Arrow 47"/>
          <p:cNvSpPr/>
          <p:nvPr/>
        </p:nvSpPr>
        <p:spPr>
          <a:xfrm>
            <a:off x="3461558" y="4936867"/>
            <a:ext cx="6858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51" name="Rectangle 2050"/>
              <p:cNvSpPr/>
              <p:nvPr/>
            </p:nvSpPr>
            <p:spPr>
              <a:xfrm>
                <a:off x="4724401" y="4726713"/>
                <a:ext cx="2360839" cy="760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𝑒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= 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𝑅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>
          <p:sp>
            <p:nvSpPr>
              <p:cNvPr id="2051" name="Rectangle 20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1" y="4726713"/>
                <a:ext cx="2360839" cy="76020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5" name="Rectangle 2054"/>
          <p:cNvSpPr/>
          <p:nvPr/>
        </p:nvSpPr>
        <p:spPr>
          <a:xfrm>
            <a:off x="7696200" y="4432735"/>
            <a:ext cx="4343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 = wheel base length.</a:t>
            </a:r>
          </a:p>
          <a:p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= radius of the outer following wheel.</a:t>
            </a:r>
          </a:p>
          <a:p>
            <a:r>
              <a:rPr lang="en-US" dirty="0"/>
              <a:t>R</a:t>
            </a:r>
            <a:r>
              <a:rPr lang="en-US" baseline="-25000" dirty="0"/>
              <a:t>2</a:t>
            </a:r>
            <a:r>
              <a:rPr lang="en-US" dirty="0"/>
              <a:t> = radius of the outer leading wheel.</a:t>
            </a:r>
          </a:p>
          <a:p>
            <a:r>
              <a:rPr lang="en-US" dirty="0"/>
              <a:t>R = radius of the curve.</a:t>
            </a:r>
          </a:p>
          <a:p>
            <a:r>
              <a:rPr lang="en-US" dirty="0"/>
              <a:t>We = extra width of </a:t>
            </a:r>
            <a:r>
              <a:rPr lang="en-US" dirty="0"/>
              <a:t>pavement </a:t>
            </a:r>
            <a:r>
              <a:rPr lang="en-US" dirty="0"/>
              <a:t>for one lane.</a:t>
            </a:r>
          </a:p>
          <a:p>
            <a:r>
              <a:rPr lang="en-US" dirty="0"/>
              <a:t>n = number of traffic lanes.</a:t>
            </a:r>
          </a:p>
        </p:txBody>
      </p:sp>
      <p:sp>
        <p:nvSpPr>
          <p:cNvPr id="2056" name="Rectangle 2055"/>
          <p:cNvSpPr/>
          <p:nvPr/>
        </p:nvSpPr>
        <p:spPr>
          <a:xfrm>
            <a:off x="284328" y="5445564"/>
            <a:ext cx="71314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number of traffic lanes are (n), then total extra width (</a:t>
            </a:r>
            <a:r>
              <a:rPr lang="en-US" sz="20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Wm</a:t>
            </a:r>
            <a:r>
              <a:rPr lang="en-US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57" name="Rectangle 2056"/>
              <p:cNvSpPr/>
              <p:nvPr/>
            </p:nvSpPr>
            <p:spPr>
              <a:xfrm>
                <a:off x="3400804" y="6019800"/>
                <a:ext cx="1563505" cy="7352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𝒎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𝒏</m:t>
                          </m:r>
                          <m: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𝑳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𝑹</m:t>
                          </m:r>
                          <m: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000" b="1" i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057" name="Rectangle 20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804" y="6019800"/>
                <a:ext cx="1563505" cy="73526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981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1" y="152401"/>
            <a:ext cx="43043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Psychological </a:t>
            </a:r>
            <a:r>
              <a:rPr lang="en-US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widening (</a:t>
            </a:r>
            <a:r>
              <a:rPr lang="en-US" sz="2400" b="1" i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</a:t>
            </a:r>
            <a:r>
              <a:rPr lang="en-US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914401" y="779952"/>
                <a:ext cx="1661993" cy="7260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9</m:t>
                          </m:r>
                          <m:r>
                            <a:rPr lang="en-US" sz="2000" i="1">
                              <a:latin typeface="Cambria Math"/>
                            </a:rPr>
                            <m:t>.</m:t>
                          </m:r>
                          <m:r>
                            <a:rPr lang="en-US" sz="2000" i="1">
                              <a:latin typeface="Cambria Math"/>
                            </a:rPr>
                            <m:t>5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𝑅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000" i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1" y="779952"/>
                <a:ext cx="1661993" cy="72609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21150" y="1752601"/>
            <a:ext cx="4383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extra width required (</a:t>
            </a:r>
            <a:r>
              <a:rPr lang="en-US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Wc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950271" y="2590800"/>
                <a:ext cx="200554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n-US" sz="2000" i="1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271" y="2590800"/>
                <a:ext cx="2005549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4472590" y="2364425"/>
                <a:ext cx="3098925" cy="9119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𝑪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𝒏</m:t>
                          </m:r>
                          <m:r>
                            <a:rPr lang="en-US" sz="2400" b="1" i="1"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𝑳</m:t>
                              </m:r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𝟐</m:t>
                          </m:r>
                          <m:r>
                            <a:rPr lang="en-US" sz="2400" b="1" i="1"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𝑹</m:t>
                          </m:r>
                          <m:r>
                            <a:rPr lang="en-US" sz="2400" b="1" i="1">
                              <a:latin typeface="Cambria Math"/>
                            </a:rPr>
                            <m:t> 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𝑽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𝟗</m:t>
                          </m:r>
                          <m:r>
                            <a:rPr lang="en-US" sz="2400" b="1" i="1">
                              <a:latin typeface="Cambria Math"/>
                            </a:rPr>
                            <m:t>.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𝟓</m:t>
                          </m:r>
                          <m:r>
                            <a:rPr lang="en-US" sz="2400" b="1" i="1">
                              <a:latin typeface="Cambria Math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𝑹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b="1" i="1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590" y="2364425"/>
                <a:ext cx="3098925" cy="91198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409434" y="3886201"/>
            <a:ext cx="115299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widening necessary for a horizontal curve having R=100m, wheel base =6.1m,</a:t>
            </a:r>
          </a:p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pavement width = 7m, V= 70 km/hr.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62357" y="3217287"/>
            <a:ext cx="171457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5353477"/>
            <a:ext cx="61055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585" y="5367763"/>
            <a:ext cx="52768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339447" y="4931974"/>
            <a:ext cx="1180131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5409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7159" y="37532"/>
            <a:ext cx="5050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Location with respect to end of curve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775733"/>
            <a:ext cx="5250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tangent-to-circular curve </a:t>
            </a:r>
            <a:r>
              <a:rPr lang="en-US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</a:p>
        </p:txBody>
      </p:sp>
      <p:sp>
        <p:nvSpPr>
          <p:cNvPr id="6" name="Rectangle 5"/>
          <p:cNvSpPr/>
          <p:nvPr/>
        </p:nvSpPr>
        <p:spPr>
          <a:xfrm>
            <a:off x="363940" y="1371601"/>
            <a:ext cx="1104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practice is to divide the runoff length between the tangent and curved sections and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avoid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placing the entire runoff length on either the tangent or the curve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32" y="2581274"/>
            <a:ext cx="11628906" cy="3438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60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50168"/>
            <a:ext cx="4392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alignment design with spirals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322997" y="914401"/>
            <a:ext cx="115642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length of the superelevation runoff should be equal to the spiral length for the tangent-to-spiral (TS) transition at the beginning and the spiral-to-curve (SC) transition at the end of the circular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8463" y="2895601"/>
            <a:ext cx="9982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change in cross slope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“tangent runout”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begins on a length of tangent just ahead of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(TS)</a:t>
            </a:r>
            <a:endParaRPr lang="en-US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4495801"/>
            <a:ext cx="1082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the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(TS)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(SC),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spiral curve and the superelevation runoff are </a:t>
            </a:r>
            <a:r>
              <a:rPr lang="en-US" sz="2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coincident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the traveled way is rotated to reach the full superelevation at the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(SC)</a:t>
            </a:r>
            <a:endParaRPr lang="en-US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90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7074" y="152401"/>
            <a:ext cx="4359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 of superelevation runoff</a:t>
            </a:r>
          </a:p>
        </p:txBody>
      </p:sp>
      <p:sp>
        <p:nvSpPr>
          <p:cNvPr id="6" name="Rectangle 5"/>
          <p:cNvSpPr/>
          <p:nvPr/>
        </p:nvSpPr>
        <p:spPr>
          <a:xfrm>
            <a:off x="329820" y="805935"/>
            <a:ext cx="112525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transition design with a spiral curve, it is recommended that the superelevation runoff be accomplished over the length of spiral</a:t>
            </a:r>
          </a:p>
        </p:txBody>
      </p:sp>
      <p:sp>
        <p:nvSpPr>
          <p:cNvPr id="7" name="Rectangle 6"/>
          <p:cNvSpPr/>
          <p:nvPr/>
        </p:nvSpPr>
        <p:spPr>
          <a:xfrm>
            <a:off x="329820" y="1905001"/>
            <a:ext cx="112525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most part the calculated values for length of spiral and length of runoff do not differ materially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20" y="2843214"/>
            <a:ext cx="4216748" cy="157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843214"/>
            <a:ext cx="5745084" cy="1423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29820" y="4433249"/>
            <a:ext cx="115874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length of runoff is applicable to all superelevated curves, and it is recommended that this value should be used for minimum lengths of spiral</a:t>
            </a:r>
          </a:p>
        </p:txBody>
      </p:sp>
      <p:sp>
        <p:nvSpPr>
          <p:cNvPr id="9" name="Rectangle 8"/>
          <p:cNvSpPr/>
          <p:nvPr/>
        </p:nvSpPr>
        <p:spPr>
          <a:xfrm>
            <a:off x="307074" y="5523385"/>
            <a:ext cx="111229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attainment of superelevation is then accomplished over the length of the spiral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9820" y="6245115"/>
            <a:ext cx="103609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whole of the circular curve has full superelevation</a:t>
            </a:r>
          </a:p>
        </p:txBody>
      </p:sp>
    </p:spTree>
    <p:extLst>
      <p:ext uri="{BB962C8B-B14F-4D97-AF65-F5344CB8AC3E}">
        <p14:creationId xmlns:p14="http://schemas.microsoft.com/office/powerpoint/2010/main" val="221305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1" y="228601"/>
            <a:ext cx="54954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 of tangent </a:t>
            </a:r>
            <a:r>
              <a:rPr lang="en-US" sz="24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runout (Spiral Curve)</a:t>
            </a:r>
            <a:endParaRPr lang="en-US" sz="2400" b="1" i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09" y="1524001"/>
            <a:ext cx="11112876" cy="38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681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76200"/>
            <a:ext cx="81534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1066800"/>
            <a:ext cx="3352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Exhibit 3-37. 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Diagrammatic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Profiles Showing Methods of Attaining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superelevation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Curve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Right</a:t>
            </a:r>
          </a:p>
        </p:txBody>
      </p:sp>
    </p:spTree>
    <p:extLst>
      <p:ext uri="{BB962C8B-B14F-4D97-AF65-F5344CB8AC3E}">
        <p14:creationId xmlns:p14="http://schemas.microsoft.com/office/powerpoint/2010/main" val="109528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99060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675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606419"/>
            <a:ext cx="10301561" cy="587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292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048" y="2209800"/>
            <a:ext cx="1158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actual maximum superelevation rate allowable under AASHTO recommended standards for a 100 km/h design speed, if the value of f is the maximum allowed by AASHTO for this speed? Round the answer down to the nearest whole percent.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152400"/>
            <a:ext cx="1731564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1" y="3738924"/>
            <a:ext cx="1180131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75230" y="774049"/>
            <a:ext cx="1143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minimum radius of curvature allowable for a roadway with a 100 km/h design speed, assuming that the maximum allowable superelevation rate is 0.12? </a:t>
            </a:r>
          </a:p>
        </p:txBody>
      </p:sp>
      <p:sp>
        <p:nvSpPr>
          <p:cNvPr id="8" name="Rectangle 7"/>
          <p:cNvSpPr/>
          <p:nvPr/>
        </p:nvSpPr>
        <p:spPr>
          <a:xfrm>
            <a:off x="275230" y="1651675"/>
            <a:ext cx="9753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 this with the minimum curve radius recommended by AASHTO</a:t>
            </a:r>
          </a:p>
        </p:txBody>
      </p:sp>
      <p:sp>
        <p:nvSpPr>
          <p:cNvPr id="9" name="Rectangle 8"/>
          <p:cNvSpPr/>
          <p:nvPr/>
        </p:nvSpPr>
        <p:spPr>
          <a:xfrm>
            <a:off x="313049" y="4419600"/>
            <a:ext cx="49283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radius of curvature for 100 km/h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438" y="4139034"/>
            <a:ext cx="6151557" cy="863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437" y="5715000"/>
            <a:ext cx="61246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67270" y="5221069"/>
            <a:ext cx="117723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radius recommended by AASHTO is </a:t>
            </a:r>
            <a:r>
              <a:rPr lang="en-US" sz="2000" b="1" i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490 m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Actual maximum superelevation rate for AASHTO recommended standards for 100 km/h is</a:t>
            </a:r>
          </a:p>
        </p:txBody>
      </p:sp>
    </p:spTree>
    <p:extLst>
      <p:ext uri="{BB962C8B-B14F-4D97-AF65-F5344CB8AC3E}">
        <p14:creationId xmlns:p14="http://schemas.microsoft.com/office/powerpoint/2010/main" val="313214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615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Office Theme</vt:lpstr>
      <vt:lpstr>Highway Planning &amp; Design Lecture - 9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Highway Planning &amp; Design Lecture - 9</dc:title>
  <dc:creator>raquim r</dc:creator>
  <cp:lastModifiedBy>raquim r</cp:lastModifiedBy>
  <cp:revision>1</cp:revision>
  <dcterms:created xsi:type="dcterms:W3CDTF">2018-11-18T20:06:22Z</dcterms:created>
  <dcterms:modified xsi:type="dcterms:W3CDTF">2018-11-18T20:06:46Z</dcterms:modified>
</cp:coreProperties>
</file>